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374" autoAdjust="0"/>
  </p:normalViewPr>
  <p:slideViewPr>
    <p:cSldViewPr>
      <p:cViewPr varScale="1">
        <p:scale>
          <a:sx n="70" d="100"/>
          <a:sy n="70" d="100"/>
        </p:scale>
        <p:origin x="-138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C27290-10D8-46C0-9C2A-F13FD7A4EBC6}" type="datetimeFigureOut">
              <a:rPr lang="en-US" smtClean="0"/>
              <a:t>4/4/2020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C5CBE7-ED75-475A-9EF5-9B0A76CCCA71}" type="slidenum">
              <a:rPr lang="en-US" smtClean="0"/>
              <a:t>‹#›</a:t>
            </a:fld>
            <a:endParaRPr lang="en-US"/>
          </a:p>
        </p:txBody>
      </p:sp>
    </p:spTree>
    <p:extLst>
      <p:ext uri="{BB962C8B-B14F-4D97-AF65-F5344CB8AC3E}">
        <p14:creationId xmlns:p14="http://schemas.microsoft.com/office/powerpoint/2010/main" val="1018853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dirty="0" smtClean="0">
                <a:effectLst/>
                <a:latin typeface="Times New Roman"/>
                <a:ea typeface="Calibri"/>
                <a:cs typeface="Times New Roman"/>
              </a:rPr>
              <a:t>This RN is committed to bringing differences in the lives of the people by providing good care and services in terms and medical.</a:t>
            </a:r>
            <a:endParaRPr lang="en-US" sz="1100" dirty="0" smtClean="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DAC5CBE7-ED75-475A-9EF5-9B0A76CCCA71}" type="slidenum">
              <a:rPr lang="en-US" smtClean="0"/>
              <a:t>1</a:t>
            </a:fld>
            <a:endParaRPr lang="en-US"/>
          </a:p>
        </p:txBody>
      </p:sp>
    </p:spTree>
    <p:extLst>
      <p:ext uri="{BB962C8B-B14F-4D97-AF65-F5344CB8AC3E}">
        <p14:creationId xmlns:p14="http://schemas.microsoft.com/office/powerpoint/2010/main" val="1198979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Nurses </a:t>
            </a:r>
            <a:r>
              <a:rPr lang="en-US" sz="1200" dirty="0" smtClean="0">
                <a:effectLst/>
                <a:latin typeface="Times New Roman"/>
                <a:ea typeface="Calibri"/>
              </a:rPr>
              <a:t>seem to make more money working temporally since real wages do not help them out with their financial need hence the “Rent a nurse business.”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AC5CBE7-ED75-475A-9EF5-9B0A76CCCA71}" type="slidenum">
              <a:rPr lang="en-US" smtClean="0"/>
              <a:t>2</a:t>
            </a:fld>
            <a:endParaRPr lang="en-US"/>
          </a:p>
        </p:txBody>
      </p:sp>
    </p:spTree>
    <p:extLst>
      <p:ext uri="{BB962C8B-B14F-4D97-AF65-F5344CB8AC3E}">
        <p14:creationId xmlns:p14="http://schemas.microsoft.com/office/powerpoint/2010/main" val="1543564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Times New Roman"/>
                <a:ea typeface="Calibri"/>
              </a:rPr>
              <a:t>A lesser number of nurses willing to work temporally and decline in the volume of hospitals over time that has generally has contributed hugely to low sales and more minor capital levels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AC5CBE7-ED75-475A-9EF5-9B0A76CCCA71}" type="slidenum">
              <a:rPr lang="en-US" smtClean="0"/>
              <a:t>3</a:t>
            </a:fld>
            <a:endParaRPr lang="en-US"/>
          </a:p>
        </p:txBody>
      </p:sp>
    </p:spTree>
    <p:extLst>
      <p:ext uri="{BB962C8B-B14F-4D97-AF65-F5344CB8AC3E}">
        <p14:creationId xmlns:p14="http://schemas.microsoft.com/office/powerpoint/2010/main" val="3102081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Times New Roman"/>
                <a:ea typeface="Calibri"/>
                <a:cs typeface="Times New Roman"/>
              </a:rPr>
              <a:t>Short-term is the specific objectives that the RN aims to reach in less than a year. The RN set these types of objectives to helps it to achieve long term goals within a short period of time. </a:t>
            </a:r>
            <a:endParaRPr lang="en-US" sz="11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DAC5CBE7-ED75-475A-9EF5-9B0A76CCCA71}" type="slidenum">
              <a:rPr lang="en-US" smtClean="0"/>
              <a:t>4</a:t>
            </a:fld>
            <a:endParaRPr lang="en-US"/>
          </a:p>
        </p:txBody>
      </p:sp>
    </p:spTree>
    <p:extLst>
      <p:ext uri="{BB962C8B-B14F-4D97-AF65-F5344CB8AC3E}">
        <p14:creationId xmlns:p14="http://schemas.microsoft.com/office/powerpoint/2010/main" val="943124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a:lnSpc>
                <a:spcPct val="115000"/>
              </a:lnSpc>
              <a:spcBef>
                <a:spcPts val="0"/>
              </a:spcBef>
              <a:spcAft>
                <a:spcPts val="1000"/>
              </a:spcAft>
            </a:pPr>
            <a:r>
              <a:rPr lang="en-US" sz="1200" dirty="0" smtClean="0">
                <a:effectLst/>
                <a:latin typeface="Times New Roman"/>
                <a:ea typeface="Calibri"/>
                <a:cs typeface="Times New Roman"/>
              </a:rPr>
              <a:t>These are the objectives that help the firm to achieve its mission within five years and more. They normally represent the outcomes that are expected to be achieved from the set strategies.</a:t>
            </a:r>
            <a:endParaRPr lang="en-US" sz="1100" dirty="0" smtClean="0">
              <a:effectLst/>
              <a:latin typeface="+mn-lt"/>
              <a:ea typeface="Calibri"/>
              <a:cs typeface="Times New Roman"/>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AC5CBE7-ED75-475A-9EF5-9B0A76CCCA71}" type="slidenum">
              <a:rPr lang="en-US" smtClean="0"/>
              <a:t>5</a:t>
            </a:fld>
            <a:endParaRPr lang="en-US"/>
          </a:p>
        </p:txBody>
      </p:sp>
    </p:spTree>
    <p:extLst>
      <p:ext uri="{BB962C8B-B14F-4D97-AF65-F5344CB8AC3E}">
        <p14:creationId xmlns:p14="http://schemas.microsoft.com/office/powerpoint/2010/main" val="2414940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gn="l">
              <a:lnSpc>
                <a:spcPct val="250000"/>
              </a:lnSpc>
              <a:spcBef>
                <a:spcPts val="0"/>
              </a:spcBef>
              <a:spcAft>
                <a:spcPts val="0"/>
              </a:spcAft>
            </a:pPr>
            <a:r>
              <a:rPr lang="en-US" sz="1200" dirty="0" smtClean="0">
                <a:effectLst/>
                <a:latin typeface="Times New Roman"/>
                <a:ea typeface="Calibri"/>
              </a:rPr>
              <a:t>Since the business capital structure will encompass the leverage, which will be repaid to the creditor, the company will evade paying the tax for that specific income (Feld, et al., 2013). Instead, it will be forwarded to the debt financer. Such a business is facing financial crises that it would be a massive boost if only it can be able to transfer the tax burden to another company or person.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AC5CBE7-ED75-475A-9EF5-9B0A76CCCA71}" type="slidenum">
              <a:rPr lang="en-US" smtClean="0"/>
              <a:t>6</a:t>
            </a:fld>
            <a:endParaRPr lang="en-US"/>
          </a:p>
        </p:txBody>
      </p:sp>
    </p:spTree>
    <p:extLst>
      <p:ext uri="{BB962C8B-B14F-4D97-AF65-F5344CB8AC3E}">
        <p14:creationId xmlns:p14="http://schemas.microsoft.com/office/powerpoint/2010/main" val="457039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50000"/>
              </a:lnSpc>
              <a:spcBef>
                <a:spcPts val="0"/>
              </a:spcBef>
              <a:spcAft>
                <a:spcPts val="0"/>
              </a:spcAft>
            </a:pPr>
            <a:r>
              <a:rPr lang="en-US" sz="1200" dirty="0" smtClean="0">
                <a:effectLst/>
                <a:latin typeface="Times New Roman"/>
                <a:ea typeface="Calibri"/>
              </a:rPr>
              <a:t>Funds will be available, as advised by Paul, to invest in the stock exchange. The result of this is a positive impact on the return on equity. The company will be able to earn a lot of income in the coming days from this.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AC5CBE7-ED75-475A-9EF5-9B0A76CCCA71}" type="slidenum">
              <a:rPr lang="en-US" smtClean="0"/>
              <a:t>7</a:t>
            </a:fld>
            <a:endParaRPr lang="en-US"/>
          </a:p>
        </p:txBody>
      </p:sp>
    </p:spTree>
    <p:extLst>
      <p:ext uri="{BB962C8B-B14F-4D97-AF65-F5344CB8AC3E}">
        <p14:creationId xmlns:p14="http://schemas.microsoft.com/office/powerpoint/2010/main" val="2985915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dirty="0" smtClean="0">
                <a:effectLst/>
                <a:latin typeface="Times New Roman"/>
                <a:ea typeface="Calibri"/>
                <a:cs typeface="Times New Roman"/>
              </a:rPr>
              <a:t>New technology, such as the introduction of the RN Temp application, would also serve in improving the going public objective of the company. In such a system, typically, technology is usually the easiest way to reach out to more customers and growing sales. While doing this, the company should prioritize sales and marketing. This may be done by hiring sales personnel or even publishing advertisements on mainstream media.</a:t>
            </a:r>
            <a:endParaRPr lang="en-US" sz="1100" dirty="0" smtClean="0">
              <a:effectLst/>
              <a:latin typeface="+mn-lt"/>
              <a:ea typeface="Calibri"/>
              <a:cs typeface="Times New Roman"/>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AC5CBE7-ED75-475A-9EF5-9B0A76CCCA71}" type="slidenum">
              <a:rPr lang="en-US" smtClean="0"/>
              <a:t>8</a:t>
            </a:fld>
            <a:endParaRPr lang="en-US"/>
          </a:p>
        </p:txBody>
      </p:sp>
    </p:spTree>
    <p:extLst>
      <p:ext uri="{BB962C8B-B14F-4D97-AF65-F5344CB8AC3E}">
        <p14:creationId xmlns:p14="http://schemas.microsoft.com/office/powerpoint/2010/main" val="3675670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50000"/>
              </a:lnSpc>
              <a:spcBef>
                <a:spcPts val="0"/>
              </a:spcBef>
              <a:spcAft>
                <a:spcPts val="0"/>
              </a:spcAft>
            </a:pPr>
            <a:r>
              <a:rPr lang="en-US" sz="1200" dirty="0" smtClean="0">
                <a:effectLst/>
                <a:latin typeface="Times New Roman"/>
                <a:ea typeface="Calibri"/>
              </a:rPr>
              <a:t>The nurses may be lured by this to join the company. If the company, for example, introduces twenty more nurses, and each nurse gets to see at least four people in a day, possibilities are the company will improve its service offering by over eighty patients per day (Turner, 2017).</a:t>
            </a:r>
            <a:endParaRPr lang="en-US" sz="1200" dirty="0">
              <a:effectLst/>
              <a:latin typeface="Times New Roman"/>
              <a:ea typeface="Calibri"/>
            </a:endParaRPr>
          </a:p>
        </p:txBody>
      </p:sp>
      <p:sp>
        <p:nvSpPr>
          <p:cNvPr id="4" name="Slide Number Placeholder 3"/>
          <p:cNvSpPr>
            <a:spLocks noGrp="1"/>
          </p:cNvSpPr>
          <p:nvPr>
            <p:ph type="sldNum" sz="quarter" idx="10"/>
          </p:nvPr>
        </p:nvSpPr>
        <p:spPr/>
        <p:txBody>
          <a:bodyPr/>
          <a:lstStyle/>
          <a:p>
            <a:fld id="{DAC5CBE7-ED75-475A-9EF5-9B0A76CCCA71}" type="slidenum">
              <a:rPr lang="en-US" smtClean="0"/>
              <a:t>9</a:t>
            </a:fld>
            <a:endParaRPr lang="en-US"/>
          </a:p>
        </p:txBody>
      </p:sp>
    </p:spTree>
    <p:extLst>
      <p:ext uri="{BB962C8B-B14F-4D97-AF65-F5344CB8AC3E}">
        <p14:creationId xmlns:p14="http://schemas.microsoft.com/office/powerpoint/2010/main" val="612862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50000"/>
              </a:lnSpc>
              <a:spcBef>
                <a:spcPts val="0"/>
              </a:spcBef>
              <a:spcAft>
                <a:spcPts val="0"/>
              </a:spcAft>
            </a:pPr>
            <a:r>
              <a:rPr lang="en-US" sz="1200" dirty="0" smtClean="0">
                <a:effectLst/>
                <a:latin typeface="Times New Roman"/>
                <a:ea typeface="Calibri"/>
              </a:rPr>
              <a:t>It is an excellent opportunity, as increased capital levels will directly be reflected in the profit levels of the company. However, this capital should be used to buy stock, which is a lucrative means of improving the wealth of the institution.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AC5CBE7-ED75-475A-9EF5-9B0A76CCCA71}" type="slidenum">
              <a:rPr lang="en-US" smtClean="0"/>
              <a:t>10</a:t>
            </a:fld>
            <a:endParaRPr lang="en-US"/>
          </a:p>
        </p:txBody>
      </p:sp>
    </p:spTree>
    <p:extLst>
      <p:ext uri="{BB962C8B-B14F-4D97-AF65-F5344CB8AC3E}">
        <p14:creationId xmlns:p14="http://schemas.microsoft.com/office/powerpoint/2010/main" val="3898637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49F328-44FC-4C6E-BEFC-F9E63D07D24A}"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60549-39C7-499D-96F6-6B507C37C7C5}" type="slidenum">
              <a:rPr lang="en-US" smtClean="0"/>
              <a:t>‹#›</a:t>
            </a:fld>
            <a:endParaRPr lang="en-US"/>
          </a:p>
        </p:txBody>
      </p:sp>
    </p:spTree>
    <p:extLst>
      <p:ext uri="{BB962C8B-B14F-4D97-AF65-F5344CB8AC3E}">
        <p14:creationId xmlns:p14="http://schemas.microsoft.com/office/powerpoint/2010/main" val="919700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9F328-44FC-4C6E-BEFC-F9E63D07D24A}"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60549-39C7-499D-96F6-6B507C37C7C5}" type="slidenum">
              <a:rPr lang="en-US" smtClean="0"/>
              <a:t>‹#›</a:t>
            </a:fld>
            <a:endParaRPr lang="en-US"/>
          </a:p>
        </p:txBody>
      </p:sp>
    </p:spTree>
    <p:extLst>
      <p:ext uri="{BB962C8B-B14F-4D97-AF65-F5344CB8AC3E}">
        <p14:creationId xmlns:p14="http://schemas.microsoft.com/office/powerpoint/2010/main" val="3003767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49F328-44FC-4C6E-BEFC-F9E63D07D24A}"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60549-39C7-499D-96F6-6B507C37C7C5}" type="slidenum">
              <a:rPr lang="en-US" smtClean="0"/>
              <a:t>‹#›</a:t>
            </a:fld>
            <a:endParaRPr lang="en-US"/>
          </a:p>
        </p:txBody>
      </p:sp>
    </p:spTree>
    <p:extLst>
      <p:ext uri="{BB962C8B-B14F-4D97-AF65-F5344CB8AC3E}">
        <p14:creationId xmlns:p14="http://schemas.microsoft.com/office/powerpoint/2010/main" val="239918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49F328-44FC-4C6E-BEFC-F9E63D07D24A}" type="datetimeFigureOut">
              <a:rPr lang="en-US" smtClean="0"/>
              <a:t>4/4/2020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160549-39C7-499D-96F6-6B507C37C7C5}" type="slidenum">
              <a:rPr lang="en-US" smtClean="0"/>
              <a:t>‹#›</a:t>
            </a:fld>
            <a:endParaRPr lang="en-US"/>
          </a:p>
        </p:txBody>
      </p:sp>
    </p:spTree>
    <p:extLst>
      <p:ext uri="{BB962C8B-B14F-4D97-AF65-F5344CB8AC3E}">
        <p14:creationId xmlns:p14="http://schemas.microsoft.com/office/powerpoint/2010/main" val="2972499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49F328-44FC-4C6E-BEFC-F9E63D07D24A}" type="datetimeFigureOut">
              <a:rPr lang="en-US" smtClean="0"/>
              <a:t>4/4/2020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160549-39C7-499D-96F6-6B507C37C7C5}" type="slidenum">
              <a:rPr lang="en-US" smtClean="0"/>
              <a:t>‹#›</a:t>
            </a:fld>
            <a:endParaRPr lang="en-US"/>
          </a:p>
        </p:txBody>
      </p:sp>
    </p:spTree>
    <p:extLst>
      <p:ext uri="{BB962C8B-B14F-4D97-AF65-F5344CB8AC3E}">
        <p14:creationId xmlns:p14="http://schemas.microsoft.com/office/powerpoint/2010/main" val="91857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49F328-44FC-4C6E-BEFC-F9E63D07D24A}" type="datetimeFigureOut">
              <a:rPr lang="en-US" smtClean="0"/>
              <a:t>4/4/2020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160549-39C7-499D-96F6-6B507C37C7C5}" type="slidenum">
              <a:rPr lang="en-US" smtClean="0"/>
              <a:t>‹#›</a:t>
            </a:fld>
            <a:endParaRPr lang="en-US"/>
          </a:p>
        </p:txBody>
      </p:sp>
    </p:spTree>
    <p:extLst>
      <p:ext uri="{BB962C8B-B14F-4D97-AF65-F5344CB8AC3E}">
        <p14:creationId xmlns:p14="http://schemas.microsoft.com/office/powerpoint/2010/main" val="15335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49F328-44FC-4C6E-BEFC-F9E63D07D24A}" type="datetimeFigureOut">
              <a:rPr lang="en-US" smtClean="0"/>
              <a:t>4/4/2020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160549-39C7-499D-96F6-6B507C37C7C5}" type="slidenum">
              <a:rPr lang="en-US" smtClean="0"/>
              <a:t>‹#›</a:t>
            </a:fld>
            <a:endParaRPr lang="en-US"/>
          </a:p>
        </p:txBody>
      </p:sp>
    </p:spTree>
    <p:extLst>
      <p:ext uri="{BB962C8B-B14F-4D97-AF65-F5344CB8AC3E}">
        <p14:creationId xmlns:p14="http://schemas.microsoft.com/office/powerpoint/2010/main" val="377240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9F328-44FC-4C6E-BEFC-F9E63D07D24A}" type="datetimeFigureOut">
              <a:rPr lang="en-US" smtClean="0"/>
              <a:t>4/4/2020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160549-39C7-499D-96F6-6B507C37C7C5}" type="slidenum">
              <a:rPr lang="en-US" smtClean="0"/>
              <a:t>‹#›</a:t>
            </a:fld>
            <a:endParaRPr lang="en-US"/>
          </a:p>
        </p:txBody>
      </p:sp>
    </p:spTree>
    <p:extLst>
      <p:ext uri="{BB962C8B-B14F-4D97-AF65-F5344CB8AC3E}">
        <p14:creationId xmlns:p14="http://schemas.microsoft.com/office/powerpoint/2010/main" val="1321626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9F328-44FC-4C6E-BEFC-F9E63D07D24A}" type="datetimeFigureOut">
              <a:rPr lang="en-US" smtClean="0"/>
              <a:t>4/4/2020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160549-39C7-499D-96F6-6B507C37C7C5}" type="slidenum">
              <a:rPr lang="en-US" smtClean="0"/>
              <a:t>‹#›</a:t>
            </a:fld>
            <a:endParaRPr lang="en-US"/>
          </a:p>
        </p:txBody>
      </p:sp>
    </p:spTree>
    <p:extLst>
      <p:ext uri="{BB962C8B-B14F-4D97-AF65-F5344CB8AC3E}">
        <p14:creationId xmlns:p14="http://schemas.microsoft.com/office/powerpoint/2010/main" val="341770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9F328-44FC-4C6E-BEFC-F9E63D07D24A}"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60549-39C7-499D-96F6-6B507C37C7C5}" type="slidenum">
              <a:rPr lang="en-US" smtClean="0"/>
              <a:t>‹#›</a:t>
            </a:fld>
            <a:endParaRPr lang="en-US"/>
          </a:p>
        </p:txBody>
      </p:sp>
    </p:spTree>
    <p:extLst>
      <p:ext uri="{BB962C8B-B14F-4D97-AF65-F5344CB8AC3E}">
        <p14:creationId xmlns:p14="http://schemas.microsoft.com/office/powerpoint/2010/main" val="3587845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9F328-44FC-4C6E-BEFC-F9E63D07D24A}"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60549-39C7-499D-96F6-6B507C37C7C5}" type="slidenum">
              <a:rPr lang="en-US" smtClean="0"/>
              <a:t>‹#›</a:t>
            </a:fld>
            <a:endParaRPr lang="en-US"/>
          </a:p>
        </p:txBody>
      </p:sp>
    </p:spTree>
    <p:extLst>
      <p:ext uri="{BB962C8B-B14F-4D97-AF65-F5344CB8AC3E}">
        <p14:creationId xmlns:p14="http://schemas.microsoft.com/office/powerpoint/2010/main" val="4017068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49F328-44FC-4C6E-BEFC-F9E63D07D24A}" type="datetimeFigureOut">
              <a:rPr lang="en-US" smtClean="0"/>
              <a:t>4/4/2020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160549-39C7-499D-96F6-6B507C37C7C5}" type="slidenum">
              <a:rPr lang="en-US" smtClean="0"/>
              <a:t>‹#›</a:t>
            </a:fld>
            <a:endParaRPr lang="en-US"/>
          </a:p>
        </p:txBody>
      </p:sp>
    </p:spTree>
    <p:extLst>
      <p:ext uri="{BB962C8B-B14F-4D97-AF65-F5344CB8AC3E}">
        <p14:creationId xmlns:p14="http://schemas.microsoft.com/office/powerpoint/2010/main" val="177599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30000">
              <a:srgbClr val="66008F"/>
            </a:gs>
            <a:gs pos="64999">
              <a:srgbClr val="BA0066"/>
            </a:gs>
            <a:gs pos="89999">
              <a:srgbClr val="FF0000"/>
            </a:gs>
            <a:gs pos="100000">
              <a:srgbClr val="FF8200"/>
            </a:gs>
          </a:gsLst>
          <a:lin ang="5400000" scaled="0"/>
        </a:gra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8600"/>
            <a:ext cx="800100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4742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50000"/>
              </a:lnSpc>
              <a:spcBef>
                <a:spcPts val="0"/>
              </a:spcBef>
            </a:pPr>
            <a:r>
              <a:rPr lang="en-US" b="1" dirty="0" smtClean="0">
                <a:solidFill>
                  <a:srgbClr val="202124"/>
                </a:solidFill>
                <a:effectLst/>
                <a:latin typeface="Times New Roman"/>
                <a:ea typeface="Calibri"/>
              </a:rPr>
              <a:t>Introduction</a:t>
            </a:r>
            <a:r>
              <a:rPr lang="en-US" dirty="0" smtClean="0">
                <a:effectLst/>
                <a:latin typeface="Times New Roman"/>
                <a:ea typeface="Calibri"/>
              </a:rPr>
              <a:t/>
            </a:r>
            <a:br>
              <a:rPr lang="en-US" dirty="0" smtClean="0">
                <a:effectLst/>
                <a:latin typeface="Times New Roman"/>
                <a:ea typeface="Calibri"/>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marL="0" marR="0">
              <a:lnSpc>
                <a:spcPct val="150000"/>
              </a:lnSpc>
              <a:spcBef>
                <a:spcPts val="0"/>
              </a:spcBef>
              <a:spcAft>
                <a:spcPts val="1000"/>
              </a:spcAft>
            </a:pPr>
            <a:r>
              <a:rPr lang="en-US" sz="2800" dirty="0" smtClean="0">
                <a:effectLst/>
                <a:latin typeface="Times New Roman"/>
                <a:ea typeface="Calibri"/>
                <a:cs typeface="Times New Roman"/>
              </a:rPr>
              <a:t>Hospitals are finding it hard to employ and retain nurses, therefore, creating a massive demand for them. Nurses have a diverse opportunity of working in other places rather than hospitals. A few years ago, they could only work in hospitals. Since they have a diversity of areas, they consider hospitals least desirable working units due to all the constraints they come with: hard work and more working hours (Loxley, 2019).</a:t>
            </a:r>
            <a:endParaRPr lang="en-US" sz="2400" dirty="0">
              <a:ea typeface="Calibri"/>
              <a:cs typeface="Times New Roman"/>
            </a:endParaRPr>
          </a:p>
        </p:txBody>
      </p:sp>
    </p:spTree>
    <p:extLst>
      <p:ext uri="{BB962C8B-B14F-4D97-AF65-F5344CB8AC3E}">
        <p14:creationId xmlns:p14="http://schemas.microsoft.com/office/powerpoint/2010/main" val="3719454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50000"/>
              </a:lnSpc>
              <a:spcBef>
                <a:spcPts val="0"/>
              </a:spcBef>
            </a:pPr>
            <a:r>
              <a:rPr lang="en-US" b="1" dirty="0" smtClean="0">
                <a:effectLst/>
                <a:latin typeface="Times New Roman"/>
                <a:ea typeface="Calibri"/>
              </a:rPr>
              <a:t>Problem identification</a:t>
            </a:r>
            <a:r>
              <a:rPr lang="en-US" dirty="0" smtClean="0">
                <a:effectLst/>
                <a:latin typeface="Times New Roman"/>
                <a:ea typeface="Calibri"/>
              </a:rPr>
              <a:t/>
            </a:r>
            <a:br>
              <a:rPr lang="en-US" dirty="0" smtClean="0">
                <a:effectLst/>
                <a:latin typeface="Times New Roman"/>
                <a:ea typeface="Calibri"/>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effectLst/>
                <a:latin typeface="Times New Roman"/>
                <a:ea typeface="Calibri"/>
              </a:rPr>
              <a:t>It is without a doubt that there is a problem with such a firm; entry of more competitive firms that have posed a challenge to the company and the company is wondering whether to acquire debt financing or not is the problems facing the firm (Turner, 2017).</a:t>
            </a:r>
            <a:endParaRPr lang="en-US" dirty="0"/>
          </a:p>
        </p:txBody>
      </p:sp>
    </p:spTree>
    <p:extLst>
      <p:ext uri="{BB962C8B-B14F-4D97-AF65-F5344CB8AC3E}">
        <p14:creationId xmlns:p14="http://schemas.microsoft.com/office/powerpoint/2010/main" val="2337191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50000"/>
              </a:lnSpc>
              <a:spcBef>
                <a:spcPts val="0"/>
              </a:spcBef>
            </a:pPr>
            <a:r>
              <a:rPr lang="en-US" b="1" dirty="0" smtClean="0">
                <a:effectLst/>
                <a:latin typeface="Times New Roman"/>
                <a:ea typeface="Calibri"/>
              </a:rPr>
              <a:t>Objectives</a:t>
            </a:r>
            <a:r>
              <a:rPr lang="en-US" dirty="0" smtClean="0">
                <a:effectLst/>
                <a:latin typeface="Times New Roman"/>
                <a:ea typeface="Calibri"/>
              </a:rPr>
              <a:t/>
            </a:r>
            <a:br>
              <a:rPr lang="en-US" dirty="0" smtClean="0">
                <a:effectLst/>
                <a:latin typeface="Times New Roman"/>
                <a:ea typeface="Calibri"/>
              </a:rPr>
            </a:b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marL="0" marR="0" indent="0" algn="ctr">
              <a:lnSpc>
                <a:spcPct val="250000"/>
              </a:lnSpc>
              <a:spcBef>
                <a:spcPts val="0"/>
              </a:spcBef>
              <a:spcAft>
                <a:spcPts val="0"/>
              </a:spcAft>
              <a:buNone/>
            </a:pPr>
            <a:r>
              <a:rPr lang="en-US" b="1" dirty="0" smtClean="0">
                <a:effectLst/>
                <a:latin typeface="Times New Roman"/>
                <a:ea typeface="Calibri"/>
              </a:rPr>
              <a:t>Short term objectives</a:t>
            </a:r>
          </a:p>
          <a:p>
            <a:pPr marL="0" marR="0">
              <a:lnSpc>
                <a:spcPct val="115000"/>
              </a:lnSpc>
              <a:spcBef>
                <a:spcPts val="0"/>
              </a:spcBef>
              <a:spcAft>
                <a:spcPts val="1000"/>
              </a:spcAft>
            </a:pPr>
            <a:r>
              <a:rPr lang="en-US" dirty="0" smtClean="0">
                <a:effectLst/>
                <a:latin typeface="Times New Roman"/>
                <a:ea typeface="Calibri"/>
                <a:cs typeface="Times New Roman"/>
              </a:rPr>
              <a:t>The company should seek debt financing.</a:t>
            </a:r>
            <a:endParaRPr lang="en-US" sz="2800" dirty="0">
              <a:ea typeface="Calibri"/>
              <a:cs typeface="Times New Roman"/>
            </a:endParaRPr>
          </a:p>
          <a:p>
            <a:pPr marL="0" marR="0">
              <a:lnSpc>
                <a:spcPct val="115000"/>
              </a:lnSpc>
              <a:spcBef>
                <a:spcPts val="0"/>
              </a:spcBef>
              <a:spcAft>
                <a:spcPts val="1000"/>
              </a:spcAft>
            </a:pPr>
            <a:r>
              <a:rPr lang="en-US" dirty="0" smtClean="0">
                <a:effectLst/>
                <a:latin typeface="Times New Roman"/>
                <a:ea typeface="Calibri"/>
                <a:cs typeface="Times New Roman"/>
              </a:rPr>
              <a:t>The company should focus on sales and marketing as a priority.</a:t>
            </a:r>
            <a:endParaRPr lang="en-US" sz="2800" dirty="0">
              <a:ea typeface="Calibri"/>
              <a:cs typeface="Times New Roman"/>
            </a:endParaRPr>
          </a:p>
          <a:p>
            <a:pPr marL="0" marR="0">
              <a:lnSpc>
                <a:spcPct val="115000"/>
              </a:lnSpc>
              <a:spcBef>
                <a:spcPts val="0"/>
              </a:spcBef>
              <a:spcAft>
                <a:spcPts val="1000"/>
              </a:spcAft>
            </a:pPr>
            <a:r>
              <a:rPr lang="en-US" dirty="0" smtClean="0">
                <a:effectLst/>
                <a:latin typeface="Times New Roman"/>
                <a:ea typeface="Calibri"/>
                <a:cs typeface="Times New Roman"/>
              </a:rPr>
              <a:t>The business should attract and retain new nurses.</a:t>
            </a:r>
            <a:endParaRPr lang="en-US" sz="2800" dirty="0">
              <a:ea typeface="Calibri"/>
              <a:cs typeface="Times New Roman"/>
            </a:endParaRPr>
          </a:p>
          <a:p>
            <a:pPr marL="0" marR="0">
              <a:lnSpc>
                <a:spcPct val="115000"/>
              </a:lnSpc>
              <a:spcBef>
                <a:spcPts val="0"/>
              </a:spcBef>
              <a:spcAft>
                <a:spcPts val="1000"/>
              </a:spcAft>
            </a:pPr>
            <a:r>
              <a:rPr lang="en-US" dirty="0" smtClean="0">
                <a:effectLst/>
                <a:latin typeface="Times New Roman"/>
                <a:ea typeface="Calibri"/>
                <a:cs typeface="Times New Roman"/>
              </a:rPr>
              <a:t>The company should partner with various people and brainstorm in new ideas of carrying out the same business</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789019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solidFill>
                  <a:prstClr val="black"/>
                </a:solidFill>
                <a:latin typeface="Times New Roman"/>
                <a:ea typeface="Calibri"/>
              </a:rPr>
              <a:t>Objectives</a:t>
            </a:r>
            <a:r>
              <a:rPr lang="en-US" sz="4000" dirty="0">
                <a:solidFill>
                  <a:prstClr val="black"/>
                </a:solidFill>
                <a:latin typeface="Times New Roman"/>
                <a:ea typeface="Calibri"/>
              </a:rPr>
              <a:t/>
            </a:r>
            <a:br>
              <a:rPr lang="en-US" sz="4000" dirty="0">
                <a:solidFill>
                  <a:prstClr val="black"/>
                </a:solidFill>
                <a:latin typeface="Times New Roman"/>
                <a:ea typeface="Calibri"/>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0" marR="0" indent="0" algn="ctr">
              <a:lnSpc>
                <a:spcPct val="250000"/>
              </a:lnSpc>
              <a:spcBef>
                <a:spcPts val="0"/>
              </a:spcBef>
              <a:spcAft>
                <a:spcPts val="0"/>
              </a:spcAft>
              <a:buNone/>
            </a:pPr>
            <a:r>
              <a:rPr lang="en-US" b="1" dirty="0" smtClean="0">
                <a:effectLst/>
                <a:latin typeface="Times New Roman"/>
                <a:ea typeface="Calibri"/>
              </a:rPr>
              <a:t>Long term objectives</a:t>
            </a:r>
          </a:p>
          <a:p>
            <a:pPr marL="0" marR="0">
              <a:lnSpc>
                <a:spcPct val="115000"/>
              </a:lnSpc>
              <a:spcBef>
                <a:spcPts val="0"/>
              </a:spcBef>
              <a:spcAft>
                <a:spcPts val="1000"/>
              </a:spcAft>
            </a:pPr>
            <a:r>
              <a:rPr lang="en-US" dirty="0" smtClean="0">
                <a:effectLst/>
                <a:latin typeface="Times New Roman"/>
                <a:ea typeface="Calibri"/>
                <a:cs typeface="Times New Roman"/>
              </a:rPr>
              <a:t>Increase capital levels.</a:t>
            </a:r>
            <a:endParaRPr lang="en-US" sz="2800" dirty="0">
              <a:ea typeface="Calibri"/>
              <a:cs typeface="Times New Roman"/>
            </a:endParaRPr>
          </a:p>
          <a:p>
            <a:pPr marL="0" marR="0">
              <a:lnSpc>
                <a:spcPct val="115000"/>
              </a:lnSpc>
              <a:spcBef>
                <a:spcPts val="0"/>
              </a:spcBef>
              <a:spcAft>
                <a:spcPts val="1000"/>
              </a:spcAft>
            </a:pPr>
            <a:r>
              <a:rPr lang="en-US" dirty="0" smtClean="0">
                <a:effectLst/>
                <a:latin typeface="Times New Roman"/>
                <a:ea typeface="Calibri"/>
                <a:cs typeface="Times New Roman"/>
              </a:rPr>
              <a:t>Expand the business to whole new opportunities.</a:t>
            </a:r>
            <a:endParaRPr lang="en-US" sz="2800" dirty="0">
              <a:ea typeface="Calibri"/>
              <a:cs typeface="Times New Roman"/>
            </a:endParaRPr>
          </a:p>
          <a:p>
            <a:pPr marL="0" marR="0">
              <a:lnSpc>
                <a:spcPct val="115000"/>
              </a:lnSpc>
              <a:spcBef>
                <a:spcPts val="0"/>
              </a:spcBef>
              <a:spcAft>
                <a:spcPts val="1000"/>
              </a:spcAft>
            </a:pPr>
            <a:r>
              <a:rPr lang="en-US" dirty="0" smtClean="0">
                <a:effectLst/>
                <a:latin typeface="Times New Roman"/>
                <a:ea typeface="Calibri"/>
                <a:cs typeface="Times New Roman"/>
              </a:rPr>
              <a:t>Increase competition with similar firms.</a:t>
            </a:r>
            <a:endParaRPr lang="en-US" sz="2800" dirty="0">
              <a:ea typeface="Calibri"/>
              <a:cs typeface="Times New Roman"/>
            </a:endParaRPr>
          </a:p>
          <a:p>
            <a:pPr marL="0" marR="0">
              <a:lnSpc>
                <a:spcPct val="115000"/>
              </a:lnSpc>
              <a:spcBef>
                <a:spcPts val="0"/>
              </a:spcBef>
              <a:spcAft>
                <a:spcPts val="1000"/>
              </a:spcAft>
            </a:pPr>
            <a:r>
              <a:rPr lang="en-US" dirty="0" smtClean="0">
                <a:effectLst/>
                <a:latin typeface="Times New Roman"/>
                <a:ea typeface="Calibri"/>
                <a:cs typeface="Times New Roman"/>
              </a:rPr>
              <a:t>Incorporation of new technology</a:t>
            </a:r>
            <a:endParaRPr lang="en-US" sz="2800" dirty="0">
              <a:ea typeface="Calibri"/>
              <a:cs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268548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50000"/>
              </a:lnSpc>
              <a:spcBef>
                <a:spcPts val="0"/>
              </a:spcBef>
            </a:pPr>
            <a:r>
              <a:rPr lang="en-US" b="1" dirty="0" smtClean="0">
                <a:effectLst/>
                <a:latin typeface="Times New Roman"/>
                <a:ea typeface="Calibri"/>
              </a:rPr>
              <a:t>Analysis</a:t>
            </a:r>
            <a:endParaRPr lang="en-US" dirty="0">
              <a:effectLst/>
              <a:latin typeface="Times New Roman"/>
              <a:ea typeface="Calibri"/>
            </a:endParaRPr>
          </a:p>
        </p:txBody>
      </p:sp>
      <p:sp>
        <p:nvSpPr>
          <p:cNvPr id="3" name="Content Placeholder 2"/>
          <p:cNvSpPr>
            <a:spLocks noGrp="1"/>
          </p:cNvSpPr>
          <p:nvPr>
            <p:ph idx="1"/>
          </p:nvPr>
        </p:nvSpPr>
        <p:spPr/>
        <p:txBody>
          <a:bodyPr/>
          <a:lstStyle/>
          <a:p>
            <a:pPr marL="0" marR="0">
              <a:lnSpc>
                <a:spcPct val="115000"/>
              </a:lnSpc>
              <a:spcBef>
                <a:spcPts val="0"/>
              </a:spcBef>
              <a:spcAft>
                <a:spcPts val="1000"/>
              </a:spcAft>
            </a:pPr>
            <a:r>
              <a:rPr lang="en-US" dirty="0" smtClean="0">
                <a:effectLst/>
                <a:latin typeface="Times New Roman"/>
                <a:ea typeface="Calibri"/>
                <a:cs typeface="Times New Roman"/>
              </a:rPr>
              <a:t>Debt financing comes with a whole new opportunity in any business that is facing low incomes. In this case of Tiffany, such a company that was once popular and self-independent must be in a more significant position to harness benefits from debt financing lucratively. The first benefit is low taxation to the business.</a:t>
            </a:r>
            <a:endParaRPr lang="en-US" sz="2800" dirty="0">
              <a:ea typeface="Calibri"/>
              <a:cs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25590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prstClr val="black"/>
                </a:solidFill>
                <a:latin typeface="Times New Roman"/>
                <a:ea typeface="Calibri"/>
              </a:rPr>
              <a:t>Analysis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effectLst/>
                <a:latin typeface="Times New Roman"/>
                <a:ea typeface="Calibri"/>
              </a:rPr>
              <a:t>RN Temp Inc. will enjoy a higher capital level as a result of acquiring debt finance. The company will have money to invest hugely and, in return, be able to accumulate more income as a result of increased investment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871078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prstClr val="black"/>
                </a:solidFill>
                <a:latin typeface="Times New Roman"/>
                <a:ea typeface="Calibri"/>
              </a:rPr>
              <a:t>Analysis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effectLst/>
                <a:latin typeface="Times New Roman"/>
                <a:ea typeface="Calibri"/>
              </a:rPr>
              <a:t>According to Feld, et al., (2013), argues that Tiffany’s company should also focus hugely on investing in new technology. New firms have come in place and challenging them. The new technology would hugely boost both customer preference and their competitiveness in the industry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23602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prstClr val="black"/>
                </a:solidFill>
                <a:latin typeface="Times New Roman"/>
                <a:ea typeface="Calibri"/>
              </a:rPr>
              <a:t>Analysis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effectLst/>
                <a:latin typeface="Times New Roman"/>
                <a:ea typeface="Calibri"/>
              </a:rPr>
              <a:t>Following the trend of nurses willing to work internationally rather than locally, the company should also consider new methods of hunting and retaining them. This may take several tricks, but a major one is improving the salary levels and jobs available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33472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prstClr val="black"/>
                </a:solidFill>
                <a:latin typeface="Times New Roman"/>
                <a:ea typeface="Calibri"/>
              </a:rPr>
              <a:t>Analysis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effectLst/>
                <a:latin typeface="Times New Roman"/>
                <a:ea typeface="Calibri"/>
              </a:rPr>
              <a:t>Significant attention, however, should be in capitalization. This is what will enable the company to be able to fund all these other objectives and actions (Feld, et al., 2013). Just as advised by Paul, Tiffany should, with a bold heart, take up debt financing to be able to facilitate the set goals.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96256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indent="457200">
              <a:lnSpc>
                <a:spcPct val="250000"/>
              </a:lnSpc>
              <a:spcBef>
                <a:spcPts val="0"/>
              </a:spcBef>
            </a:pPr>
            <a:r>
              <a:rPr lang="en-US" b="1" dirty="0" smtClean="0">
                <a:solidFill>
                  <a:srgbClr val="000000"/>
                </a:solidFill>
                <a:effectLst/>
                <a:latin typeface="Times New Roman"/>
                <a:ea typeface="Times New Roman"/>
              </a:rPr>
              <a:t>References‌</a:t>
            </a:r>
            <a:r>
              <a:rPr lang="en-US" dirty="0" smtClean="0">
                <a:effectLst/>
                <a:latin typeface="Times New Roman"/>
                <a:ea typeface="Times New Roman"/>
              </a:rPr>
              <a:t/>
            </a:r>
            <a:br>
              <a:rPr lang="en-US" dirty="0" smtClean="0">
                <a:effectLst/>
                <a:latin typeface="Times New Roman"/>
                <a:ea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marL="457200" marR="0" indent="-457200">
              <a:lnSpc>
                <a:spcPct val="115000"/>
              </a:lnSpc>
              <a:spcBef>
                <a:spcPts val="0"/>
              </a:spcBef>
              <a:spcAft>
                <a:spcPts val="1000"/>
              </a:spcAft>
            </a:pPr>
            <a:r>
              <a:rPr lang="en-US" dirty="0" smtClean="0">
                <a:effectLst/>
                <a:latin typeface="Times New Roman"/>
                <a:ea typeface="Calibri"/>
                <a:cs typeface="Times New Roman"/>
              </a:rPr>
              <a:t>Feld, L. P., </a:t>
            </a:r>
            <a:r>
              <a:rPr lang="en-US" dirty="0" err="1" smtClean="0">
                <a:effectLst/>
                <a:latin typeface="Times New Roman"/>
                <a:ea typeface="Calibri"/>
                <a:cs typeface="Times New Roman"/>
              </a:rPr>
              <a:t>Heckemeyer</a:t>
            </a:r>
            <a:r>
              <a:rPr lang="en-US" dirty="0" smtClean="0">
                <a:effectLst/>
                <a:latin typeface="Times New Roman"/>
                <a:ea typeface="Calibri"/>
                <a:cs typeface="Times New Roman"/>
              </a:rPr>
              <a:t>, J. H., &amp; </a:t>
            </a:r>
            <a:r>
              <a:rPr lang="en-US" dirty="0" err="1" smtClean="0">
                <a:effectLst/>
                <a:latin typeface="Times New Roman"/>
                <a:ea typeface="Calibri"/>
                <a:cs typeface="Times New Roman"/>
              </a:rPr>
              <a:t>Overesch</a:t>
            </a:r>
            <a:r>
              <a:rPr lang="en-US" dirty="0" smtClean="0">
                <a:effectLst/>
                <a:latin typeface="Times New Roman"/>
                <a:ea typeface="Calibri"/>
                <a:cs typeface="Times New Roman"/>
              </a:rPr>
              <a:t>, M. (2013). Capital structure choice and company taxation: A meta-study. </a:t>
            </a:r>
            <a:r>
              <a:rPr lang="en-US" i="1" dirty="0" smtClean="0">
                <a:effectLst/>
                <a:latin typeface="Times New Roman"/>
                <a:ea typeface="Calibri"/>
                <a:cs typeface="Times New Roman"/>
              </a:rPr>
              <a:t>Journal of Banking &amp; Finance</a:t>
            </a:r>
            <a:r>
              <a:rPr lang="en-US" dirty="0" smtClean="0">
                <a:effectLst/>
                <a:latin typeface="Times New Roman"/>
                <a:ea typeface="Calibri"/>
                <a:cs typeface="Times New Roman"/>
              </a:rPr>
              <a:t>, </a:t>
            </a:r>
            <a:r>
              <a:rPr lang="en-US" i="1" dirty="0" smtClean="0">
                <a:effectLst/>
                <a:latin typeface="Times New Roman"/>
                <a:ea typeface="Calibri"/>
                <a:cs typeface="Times New Roman"/>
              </a:rPr>
              <a:t>37</a:t>
            </a:r>
            <a:r>
              <a:rPr lang="en-US" dirty="0" smtClean="0">
                <a:effectLst/>
                <a:latin typeface="Times New Roman"/>
                <a:ea typeface="Calibri"/>
                <a:cs typeface="Times New Roman"/>
              </a:rPr>
              <a:t>(8), 2850-2866.</a:t>
            </a:r>
            <a:endParaRPr lang="en-US" sz="2800" dirty="0">
              <a:ea typeface="Calibri"/>
              <a:cs typeface="Times New Roman"/>
            </a:endParaRPr>
          </a:p>
          <a:p>
            <a:pPr marL="457200" marR="0" indent="-457200">
              <a:lnSpc>
                <a:spcPct val="115000"/>
              </a:lnSpc>
              <a:spcBef>
                <a:spcPts val="0"/>
              </a:spcBef>
              <a:spcAft>
                <a:spcPts val="1000"/>
              </a:spcAft>
            </a:pPr>
            <a:r>
              <a:rPr lang="en-US" dirty="0" smtClean="0">
                <a:effectLst/>
                <a:latin typeface="Times New Roman"/>
                <a:ea typeface="Calibri"/>
                <a:cs typeface="Times New Roman"/>
              </a:rPr>
              <a:t>Loxley, J. (2019). </a:t>
            </a:r>
            <a:r>
              <a:rPr lang="en-US" i="1" dirty="0" smtClean="0">
                <a:effectLst/>
                <a:latin typeface="Times New Roman"/>
                <a:ea typeface="Calibri"/>
                <a:cs typeface="Times New Roman"/>
              </a:rPr>
              <a:t>Debt and disorder: External financing for development</a:t>
            </a:r>
            <a:r>
              <a:rPr lang="en-US" dirty="0" smtClean="0">
                <a:effectLst/>
                <a:latin typeface="Times New Roman"/>
                <a:ea typeface="Calibri"/>
                <a:cs typeface="Times New Roman"/>
              </a:rPr>
              <a:t>. </a:t>
            </a:r>
            <a:r>
              <a:rPr lang="en-US" dirty="0" err="1" smtClean="0">
                <a:effectLst/>
                <a:latin typeface="Times New Roman"/>
                <a:ea typeface="Calibri"/>
                <a:cs typeface="Times New Roman"/>
              </a:rPr>
              <a:t>Routledge</a:t>
            </a:r>
            <a:r>
              <a:rPr lang="en-US" dirty="0" smtClean="0">
                <a:effectLst/>
                <a:latin typeface="Times New Roman"/>
                <a:ea typeface="Calibri"/>
                <a:cs typeface="Times New Roman"/>
              </a:rPr>
              <a:t>.</a:t>
            </a:r>
            <a:endParaRPr lang="en-US" sz="2800" dirty="0">
              <a:ea typeface="Calibri"/>
              <a:cs typeface="Times New Roman"/>
            </a:endParaRPr>
          </a:p>
          <a:p>
            <a:pPr marL="457200" marR="0" indent="-457200">
              <a:lnSpc>
                <a:spcPct val="115000"/>
              </a:lnSpc>
              <a:spcBef>
                <a:spcPts val="0"/>
              </a:spcBef>
              <a:spcAft>
                <a:spcPts val="1000"/>
              </a:spcAft>
            </a:pPr>
            <a:r>
              <a:rPr lang="en-US" dirty="0" smtClean="0">
                <a:effectLst/>
                <a:latin typeface="Times New Roman"/>
                <a:ea typeface="Calibri"/>
                <a:cs typeface="Times New Roman"/>
              </a:rPr>
              <a:t>Turner, A. (2017). </a:t>
            </a:r>
            <a:r>
              <a:rPr lang="en-US" i="1" dirty="0" smtClean="0">
                <a:effectLst/>
                <a:latin typeface="Times New Roman"/>
                <a:ea typeface="Calibri"/>
                <a:cs typeface="Times New Roman"/>
              </a:rPr>
              <a:t>Between debt and the devil: money, credit, and fixing global finance</a:t>
            </a:r>
            <a:r>
              <a:rPr lang="en-US" dirty="0" smtClean="0">
                <a:effectLst/>
                <a:latin typeface="Times New Roman"/>
                <a:ea typeface="Calibri"/>
                <a:cs typeface="Times New Roman"/>
              </a:rPr>
              <a:t>. Princeton University Press.</a:t>
            </a:r>
            <a:endParaRPr lang="en-US" sz="2800" dirty="0">
              <a:ea typeface="Calibri"/>
              <a:cs typeface="Times New Roman"/>
            </a:endParaRPr>
          </a:p>
          <a:p>
            <a:pPr marL="457200" marR="0" indent="-457200">
              <a:lnSpc>
                <a:spcPct val="250000"/>
              </a:lnSpc>
              <a:spcBef>
                <a:spcPts val="0"/>
              </a:spcBef>
              <a:spcAft>
                <a:spcPts val="0"/>
              </a:spcAft>
            </a:pPr>
            <a:endParaRPr lang="en-US" dirty="0">
              <a:effectLst/>
              <a:latin typeface="Times New Roman"/>
              <a:ea typeface="Calibri"/>
            </a:endParaRPr>
          </a:p>
        </p:txBody>
      </p:sp>
    </p:spTree>
    <p:extLst>
      <p:ext uri="{BB962C8B-B14F-4D97-AF65-F5344CB8AC3E}">
        <p14:creationId xmlns:p14="http://schemas.microsoft.com/office/powerpoint/2010/main" val="13374526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949</Words>
  <Application>Microsoft Office PowerPoint</Application>
  <PresentationFormat>On-screen Show (4:3)</PresentationFormat>
  <Paragraphs>51</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Introduction </vt:lpstr>
      <vt:lpstr>Problem identification </vt:lpstr>
      <vt:lpstr>Objectives </vt:lpstr>
      <vt:lpstr>Objectives </vt:lpstr>
      <vt:lpstr>Analysis</vt:lpstr>
      <vt:lpstr>Analysis</vt:lpstr>
      <vt:lpstr>Analysis</vt:lpstr>
      <vt:lpstr>Analysis</vt:lpstr>
      <vt:lpstr>Analysis</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9</cp:revision>
  <dcterms:created xsi:type="dcterms:W3CDTF">2020-04-04T10:54:39Z</dcterms:created>
  <dcterms:modified xsi:type="dcterms:W3CDTF">2020-04-04T13:14:29Z</dcterms:modified>
</cp:coreProperties>
</file>